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93" r:id="rId4"/>
    <p:sldId id="297" r:id="rId5"/>
    <p:sldId id="298" r:id="rId6"/>
    <p:sldId id="299" r:id="rId7"/>
    <p:sldId id="300" r:id="rId8"/>
    <p:sldId id="301" r:id="rId9"/>
    <p:sldId id="258" r:id="rId10"/>
    <p:sldId id="294" r:id="rId11"/>
    <p:sldId id="295" r:id="rId12"/>
    <p:sldId id="302" r:id="rId13"/>
    <p:sldId id="296" r:id="rId14"/>
    <p:sldId id="303" r:id="rId15"/>
    <p:sldId id="304" r:id="rId16"/>
    <p:sldId id="305" r:id="rId17"/>
    <p:sldId id="306" r:id="rId18"/>
    <p:sldId id="307" r:id="rId19"/>
    <p:sldId id="309" r:id="rId20"/>
    <p:sldId id="308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20" r:id="rId29"/>
    <p:sldId id="317" r:id="rId30"/>
    <p:sldId id="321" r:id="rId31"/>
    <p:sldId id="318" r:id="rId32"/>
    <p:sldId id="319" r:id="rId33"/>
    <p:sldId id="322" r:id="rId34"/>
    <p:sldId id="323" r:id="rId35"/>
    <p:sldId id="324" r:id="rId36"/>
    <p:sldId id="325" r:id="rId37"/>
    <p:sldId id="327" r:id="rId38"/>
    <p:sldId id="328" r:id="rId39"/>
    <p:sldId id="329" r:id="rId40"/>
    <p:sldId id="330" r:id="rId41"/>
    <p:sldId id="331" r:id="rId42"/>
    <p:sldId id="332" r:id="rId4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Economica" panose="02000506040000020004" pitchFamily="2" charset="77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7"/>
    <p:restoredTop sz="93587"/>
  </p:normalViewPr>
  <p:slideViewPr>
    <p:cSldViewPr snapToGrid="0">
      <p:cViewPr varScale="1">
        <p:scale>
          <a:sx n="87" d="100"/>
          <a:sy n="87" d="100"/>
        </p:scale>
        <p:origin x="19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04a86595f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04a86595f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1dde1ca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1dde1ca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Vlk6W1QffAuULjf-KofRcDfu9g_QlTtZheCY8qkXoj4/edit?usp=sharing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780275" y="1373775"/>
            <a:ext cx="3318900" cy="16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Mining – W11</a:t>
            </a:r>
            <a:endParaRPr dirty="0"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Structural Topic Modeling</a:t>
            </a: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52E7C-3988-204A-98EE-2AAED6E1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and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11A01-282D-7C44-ADF5-04858D430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err="1"/>
              <a:t>STM_script.R</a:t>
            </a:r>
            <a:r>
              <a:rPr lang="en-US" sz="2400" dirty="0"/>
              <a:t> on class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</a:p>
          <a:p>
            <a:r>
              <a:rPr lang="en-US" sz="2400" dirty="0"/>
              <a:t>Dataset: </a:t>
            </a:r>
            <a:r>
              <a:rPr lang="en-US" sz="2400" dirty="0" err="1"/>
              <a:t>cuomotweets_df</a:t>
            </a:r>
            <a:r>
              <a:rPr lang="en-US" sz="2400" dirty="0"/>
              <a:t> (cleaned dataset from week 10) </a:t>
            </a:r>
          </a:p>
          <a:p>
            <a:r>
              <a:rPr lang="en-US" sz="2400" dirty="0"/>
              <a:t>R libraries: </a:t>
            </a:r>
            <a:r>
              <a:rPr lang="en-US" sz="2400" i="1" dirty="0" err="1">
                <a:solidFill>
                  <a:srgbClr val="0070C0"/>
                </a:solidFill>
              </a:rPr>
              <a:t>tidyverse</a:t>
            </a:r>
            <a:r>
              <a:rPr lang="en-US" sz="2400" i="1" dirty="0">
                <a:solidFill>
                  <a:srgbClr val="0070C0"/>
                </a:solidFill>
              </a:rPr>
              <a:t>, </a:t>
            </a:r>
            <a:r>
              <a:rPr lang="en-US" sz="2400" i="1" dirty="0" err="1">
                <a:solidFill>
                  <a:srgbClr val="0070C0"/>
                </a:solidFill>
              </a:rPr>
              <a:t>stm</a:t>
            </a:r>
            <a:endParaRPr lang="en-US" sz="2400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068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B34B-7BA4-2F45-82DE-CE0AC339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294FE-72AE-7142-ADF7-0E8601BF6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word has a fixed sentiment score by algorithm </a:t>
            </a:r>
          </a:p>
          <a:p>
            <a:r>
              <a:rPr lang="en-US" dirty="0"/>
              <a:t>Calculate the average for the entire sentence </a:t>
            </a:r>
          </a:p>
        </p:txBody>
      </p:sp>
    </p:spTree>
    <p:extLst>
      <p:ext uri="{BB962C8B-B14F-4D97-AF65-F5344CB8AC3E}">
        <p14:creationId xmlns:p14="http://schemas.microsoft.com/office/powerpoint/2010/main" val="3740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85E6-4A98-7940-BF6B-2926E1C0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Background: How do topic models work? </a:t>
            </a:r>
          </a:p>
        </p:txBody>
      </p:sp>
    </p:spTree>
    <p:extLst>
      <p:ext uri="{BB962C8B-B14F-4D97-AF65-F5344CB8AC3E}">
        <p14:creationId xmlns:p14="http://schemas.microsoft.com/office/powerpoint/2010/main" val="112150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6C94C-BB4E-C947-89C0-2B32B4147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Dirichlet Allocation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43BA8D-2079-6F4A-93B3-77890FE0C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10438F-45EE-F249-8047-F65E108A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94"/>
            <a:ext cx="9144000" cy="50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10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3BE86-638A-E84D-8DBC-2BF981BB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Topics: generation vs. Inference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94971-A29C-224B-81F3-D3E72F11E1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86E024-E3E9-2B48-BD2A-264DC0E9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50" y="1272588"/>
            <a:ext cx="8520600" cy="387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5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EAEA3F-9B0F-A245-A2C0-05C8F2DF1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16"/>
            <a:ext cx="9144000" cy="50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34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87C89-F857-1A41-A04C-98311F0B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39" y="0"/>
            <a:ext cx="89733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80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EF173-F5DC-6C43-9C02-6ACEA6AFA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 LDA topic model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F1D426-0A26-2C46-AE02-53DCD819D15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1225224"/>
                <a:ext cx="8520600" cy="3918275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Idea: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Estimate the posterior distribution z (of words to topics) by Gibbs sampling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/>
                  <a:t>The approximate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 (PHI) and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(THETA)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dirty="0"/>
                  <a:t>Procedure: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800" dirty="0"/>
                  <a:t>Randomly assign words to topics 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/>
                  <a:t>Consider each word w(</a:t>
                </a:r>
                <a:r>
                  <a:rPr lang="en-US" sz="1800" dirty="0" err="1"/>
                  <a:t>i</a:t>
                </a:r>
                <a:r>
                  <a:rPr lang="en-US" sz="1800" dirty="0"/>
                  <a:t>) in turn; determine a probability for each topic, given all the other words and topics in the corpus; pick a new topic for w(</a:t>
                </a:r>
                <a:r>
                  <a:rPr lang="en-US" sz="1800" dirty="0" err="1"/>
                  <a:t>i</a:t>
                </a:r>
                <a:r>
                  <a:rPr lang="en-US" sz="1800" dirty="0"/>
                  <a:t>)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sz="1800" dirty="0"/>
                  <a:t>Finally, obtain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1800" dirty="0"/>
                  <a:t> (PHI),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800" dirty="0"/>
                  <a:t> (THETA) from word-topic and topic-document count matrices </a:t>
                </a:r>
              </a:p>
              <a:p>
                <a:pPr lvl="1">
                  <a:lnSpc>
                    <a:spcPct val="100000"/>
                  </a:lnSpc>
                </a:pPr>
                <a:endParaRPr lang="en-US" sz="1800" dirty="0"/>
              </a:p>
              <a:p>
                <a:pPr lvl="1">
                  <a:lnSpc>
                    <a:spcPct val="100000"/>
                  </a:lnSpc>
                </a:pPr>
                <a:endParaRPr lang="en-US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BF1D426-0A26-2C46-AE02-53DCD819D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225224"/>
                <a:ext cx="8520600" cy="3918275"/>
              </a:xfrm>
              <a:blipFill>
                <a:blip r:embed="rId2"/>
                <a:stretch>
                  <a:fillRect b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018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FDE1-FD0A-C44A-B045-456C0A97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D4E3A-4A6E-4647-8BB0-BB36728C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16 documents (generated from 2 topics)</a:t>
            </a:r>
          </a:p>
          <a:p>
            <a:r>
              <a:rPr lang="en-US" dirty="0"/>
              <a:t>Random assignment of words to topics </a:t>
            </a:r>
          </a:p>
          <a:p>
            <a:pPr marL="114300" indent="0">
              <a:buNone/>
            </a:pPr>
            <a:r>
              <a:rPr lang="en-US" dirty="0"/>
              <a:t>(top panel) </a:t>
            </a:r>
          </a:p>
          <a:p>
            <a:r>
              <a:rPr lang="en-US" dirty="0"/>
              <a:t>After 64 iterations, topic structure </a:t>
            </a:r>
          </a:p>
          <a:p>
            <a:pPr marL="114300" indent="0">
              <a:buNone/>
            </a:pPr>
            <a:r>
              <a:rPr lang="en-US" dirty="0"/>
              <a:t>Becomes clear (bottom panel) </a:t>
            </a:r>
          </a:p>
          <a:p>
            <a:r>
              <a:rPr lang="en-US" dirty="0"/>
              <a:t>Source: </a:t>
            </a:r>
            <a:r>
              <a:rPr lang="en-US" dirty="0" err="1"/>
              <a:t>Steyvers</a:t>
            </a:r>
            <a:r>
              <a:rPr lang="en-US" dirty="0"/>
              <a:t> &amp; Griffiths 2007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6763BE5-B943-7B4C-B878-0B534E8A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91" y="-4916"/>
            <a:ext cx="4094922" cy="500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54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549B6-76C9-1246-8155-C9FD4EBE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text to features: preprocessing, tokens, n-grams</a:t>
            </a:r>
          </a:p>
        </p:txBody>
      </p:sp>
    </p:spTree>
    <p:extLst>
      <p:ext uri="{BB962C8B-B14F-4D97-AF65-F5344CB8AC3E}">
        <p14:creationId xmlns:p14="http://schemas.microsoft.com/office/powerpoint/2010/main" val="405111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Announcement </a:t>
            </a:r>
            <a:endParaRPr sz="480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Data Camp </a:t>
            </a:r>
            <a:r>
              <a:rPr lang="en" sz="2400" b="1" u="sng" dirty="0"/>
              <a:t>Optional</a:t>
            </a:r>
            <a:r>
              <a:rPr lang="en" sz="2400" dirty="0"/>
              <a:t> Homework </a:t>
            </a:r>
          </a:p>
          <a:p>
            <a:pPr lvl="1" indent="-381000">
              <a:spcBef>
                <a:spcPts val="0"/>
              </a:spcBef>
              <a:buSzPts val="2400"/>
              <a:buChar char="●"/>
            </a:pPr>
            <a:r>
              <a:rPr lang="en" sz="2000" dirty="0"/>
              <a:t>Introduction to Text Analysis in R </a:t>
            </a:r>
          </a:p>
          <a:p>
            <a:pPr lvl="1" indent="-381000">
              <a:spcBef>
                <a:spcPts val="0"/>
              </a:spcBef>
              <a:buSzPts val="2400"/>
              <a:buChar char="●"/>
            </a:pPr>
            <a:r>
              <a:rPr lang="en" sz="2000" dirty="0"/>
              <a:t>Text Mining with Bag-of-Words in R </a:t>
            </a:r>
          </a:p>
          <a:p>
            <a:pPr lvl="1" indent="-381000">
              <a:spcBef>
                <a:spcPts val="0"/>
              </a:spcBef>
              <a:buSzPts val="2400"/>
              <a:buChar char="●"/>
            </a:pPr>
            <a:endParaRPr lang="en" sz="2000" dirty="0"/>
          </a:p>
          <a:p>
            <a:pPr indent="-381000">
              <a:buSzPts val="2400"/>
            </a:pPr>
            <a:r>
              <a:rPr lang="en-US" sz="2400" dirty="0"/>
              <a:t>If you have not finished other Data Camp assignments, do them before May 22. </a:t>
            </a:r>
            <a:endParaRPr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1FDE1-FD0A-C44A-B045-456C0A971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From Text to Features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D4E3A-4A6E-4647-8BB0-BB36728C4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 text is a long string of characters, but we want numerical features </a:t>
            </a:r>
          </a:p>
          <a:p>
            <a:r>
              <a:rPr lang="en-US" dirty="0"/>
              <a:t>Represent each text as a vector of word frequencies ( “bag of words”) -&gt; term-document matrix </a:t>
            </a:r>
          </a:p>
          <a:p>
            <a:pPr marL="114300" indent="0">
              <a:buNone/>
            </a:pPr>
            <a:r>
              <a:rPr lang="en-US" dirty="0"/>
              <a:t>However </a:t>
            </a:r>
          </a:p>
          <a:p>
            <a:r>
              <a:rPr lang="en-US" dirty="0"/>
              <a:t>Not all words are important (</a:t>
            </a:r>
            <a:r>
              <a:rPr lang="en-US" dirty="0" err="1"/>
              <a:t>stopword</a:t>
            </a:r>
            <a:r>
              <a:rPr lang="en-US" dirty="0"/>
              <a:t> removal) </a:t>
            </a:r>
          </a:p>
          <a:p>
            <a:r>
              <a:rPr lang="en-US" dirty="0"/>
              <a:t>Some words might be more important than others (raw frequencies vs. </a:t>
            </a:r>
            <a:r>
              <a:rPr lang="en-US" dirty="0" err="1"/>
              <a:t>tf-idf</a:t>
            </a:r>
            <a:r>
              <a:rPr lang="en-US" dirty="0"/>
              <a:t> scores)</a:t>
            </a:r>
          </a:p>
          <a:p>
            <a:r>
              <a:rPr lang="en-US" dirty="0"/>
              <a:t>Words that are almost the same shouldn’t be treated differently (case, punctuation, stemming) </a:t>
            </a:r>
          </a:p>
          <a:p>
            <a:r>
              <a:rPr lang="en-US" dirty="0"/>
              <a:t>What about two-word expressions like “Covid19 Pandemic” (</a:t>
            </a:r>
            <a:r>
              <a:rPr lang="en-US" dirty="0" err="1"/>
              <a:t>ngrams</a:t>
            </a:r>
            <a:r>
              <a:rPr lang="en-US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7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88F3-59B8-5B4F-B805-52B5F052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your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76CF3-1575-9C45-B451-6B98B606C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Stop word removal is typically an aspect of preprocessing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Other steps may include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Remove punctuation, numbers, separators, symbols, URLs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Tokenization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Stemming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Tagging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Parsing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Short </a:t>
            </a:r>
            <a:r>
              <a:rPr lang="en-US" sz="2000" dirty="0" err="1"/>
              <a:t>stopword</a:t>
            </a:r>
            <a:r>
              <a:rPr lang="en-US" sz="2000" dirty="0"/>
              <a:t> lists may only include  a handful of high frequency terms (the, to, and, of, …) extensive ones may include 200-300 terms (for English dictionary) </a:t>
            </a:r>
          </a:p>
        </p:txBody>
      </p:sp>
    </p:spTree>
    <p:extLst>
      <p:ext uri="{BB962C8B-B14F-4D97-AF65-F5344CB8AC3E}">
        <p14:creationId xmlns:p14="http://schemas.microsoft.com/office/powerpoint/2010/main" val="1071583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655AB-47FB-0444-9564-147B5E710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remove </a:t>
            </a:r>
            <a:r>
              <a:rPr lang="en-US" dirty="0" err="1"/>
              <a:t>stopwords</a:t>
            </a:r>
            <a:r>
              <a:rPr lang="en-US" dirty="0"/>
              <a:t>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40CB7-8071-B746-AC32-7132A4B0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The underlying assumption when removing tokens is that documents contain ”noise,” i.e. material that is not conducive to the analysis </a:t>
            </a:r>
          </a:p>
          <a:p>
            <a:r>
              <a:rPr lang="en-US" sz="2000" dirty="0"/>
              <a:t>But it is generally difficult for humans to anticipate in advance which words will be important for </a:t>
            </a:r>
          </a:p>
          <a:p>
            <a:r>
              <a:rPr lang="en-US" sz="2000" dirty="0"/>
              <a:t>Words is a document != words in isolation </a:t>
            </a:r>
          </a:p>
          <a:p>
            <a:r>
              <a:rPr lang="en-US" sz="2000" dirty="0"/>
              <a:t>Words in a document can be 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Semantically meaningful </a:t>
            </a:r>
          </a:p>
          <a:p>
            <a:pPr lvl="1"/>
            <a:r>
              <a:rPr lang="en-US" sz="2000" dirty="0"/>
              <a:t>Reliably indicate a particular speaker or context </a:t>
            </a:r>
          </a:p>
        </p:txBody>
      </p:sp>
    </p:spTree>
    <p:extLst>
      <p:ext uri="{BB962C8B-B14F-4D97-AF65-F5344CB8AC3E}">
        <p14:creationId xmlns:p14="http://schemas.microsoft.com/office/powerpoint/2010/main" val="262346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20D8-67F4-D845-9252-C0FE394F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what goes onto your stop word list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F5216-4601-C84C-B0DB-81E7A682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47225"/>
            <a:ext cx="8520600" cy="3354000"/>
          </a:xfrm>
        </p:spPr>
        <p:txBody>
          <a:bodyPr/>
          <a:lstStyle/>
          <a:p>
            <a:r>
              <a:rPr lang="en-US" dirty="0"/>
              <a:t>Usually these are function words such as articles, pronouns and conjunctions </a:t>
            </a:r>
          </a:p>
          <a:p>
            <a:r>
              <a:rPr lang="en-US" dirty="0"/>
              <a:t>Nouns, verbs and adjectives are typically the word classes that are retained </a:t>
            </a:r>
          </a:p>
          <a:p>
            <a:r>
              <a:rPr lang="en-US" dirty="0"/>
              <a:t>It may also be favorable to remove very high frequency common nouns as well as search terms that you need to generate a corpus </a:t>
            </a:r>
          </a:p>
          <a:p>
            <a:r>
              <a:rPr lang="en-US" dirty="0"/>
              <a:t>Stop words can be filtered relying on a list which may be compiled in several ways </a:t>
            </a:r>
          </a:p>
          <a:p>
            <a:pPr lvl="1">
              <a:spcBef>
                <a:spcPts val="0"/>
              </a:spcBef>
            </a:pPr>
            <a:r>
              <a:rPr lang="en-US" dirty="0"/>
              <a:t>Using a manually compiled list, or list from the Web</a:t>
            </a:r>
          </a:p>
          <a:p>
            <a:pPr lvl="1">
              <a:spcBef>
                <a:spcPts val="0"/>
              </a:spcBef>
            </a:pPr>
            <a:r>
              <a:rPr lang="en-US" dirty="0"/>
              <a:t>Using a corpus of common English words such as COCA or Web 1T 5-gram </a:t>
            </a:r>
          </a:p>
          <a:p>
            <a:pPr lvl="1">
              <a:spcBef>
                <a:spcPts val="0"/>
              </a:spcBef>
            </a:pPr>
            <a:r>
              <a:rPr lang="en-US" dirty="0"/>
              <a:t>Using heuristic procedures such as TDF-IF </a:t>
            </a:r>
          </a:p>
        </p:txBody>
      </p:sp>
    </p:spTree>
    <p:extLst>
      <p:ext uri="{BB962C8B-B14F-4D97-AF65-F5344CB8AC3E}">
        <p14:creationId xmlns:p14="http://schemas.microsoft.com/office/powerpoint/2010/main" val="3357633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679A-6143-EE4C-B6D0-49023F54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 of manual lists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08BC3-F40F-0B40-9C47-6068D180B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main drawback is that they are insensitive to frequency variation between corpora 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Human are bad at guessing which words are highly frequent and normally distributed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Humans are also bad at guessing what particular words may be meaningful in a given context </a:t>
            </a:r>
          </a:p>
          <a:p>
            <a:r>
              <a:rPr lang="en-US" sz="2400" dirty="0"/>
              <a:t>This problem doesn’t go away when using standard language corpora (COCA, Web 1T 5-gram) because your corpus may be different </a:t>
            </a:r>
          </a:p>
          <a:p>
            <a:pPr lvl="1">
              <a:spcBef>
                <a:spcPts val="0"/>
              </a:spcBef>
            </a:pPr>
            <a:endParaRPr lang="en-US" sz="2000" dirty="0"/>
          </a:p>
          <a:p>
            <a:pPr marL="596900" lvl="1" indent="0">
              <a:spcBef>
                <a:spcPts val="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1087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743E-4883-CB4C-AC8D-92EA62A7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44564E-CF28-114B-9564-BD8178851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Term frequency – inverse document frequency (TF-IDF) is a metric commonly used in information retrieval (IF), for example in recommender systems </a:t>
            </a:r>
          </a:p>
          <a:p>
            <a:r>
              <a:rPr lang="en-US" dirty="0"/>
              <a:t>Among the most popular term-weighting schemes </a:t>
            </a:r>
          </a:p>
          <a:p>
            <a:r>
              <a:rPr lang="en-US" dirty="0"/>
              <a:t>Weighs the frequency of a term within a particular document (IDF) in relation to its frequency within the entire corpus (TF)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D3D37D-5DC4-4241-91D4-C77B79F61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3210652"/>
            <a:ext cx="8037871" cy="193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72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DDD0-890A-204B-A9E5-5A13A49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Use a dictionary or thesaurus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2EBF-7C1A-E944-A76A-FED23ED53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using a dictionary or thesaurus, all words in your corpus are collapsed into a particular lemma </a:t>
            </a:r>
          </a:p>
          <a:p>
            <a:r>
              <a:rPr lang="en-US" dirty="0"/>
              <a:t>This may be useful for </a:t>
            </a:r>
            <a:r>
              <a:rPr lang="en-US" dirty="0" err="1"/>
              <a:t>hyponymous</a:t>
            </a:r>
            <a:r>
              <a:rPr lang="en-US" dirty="0"/>
              <a:t> relations (France, Spain, US = county) or when a particular word field identifies a concept reliably (see </a:t>
            </a:r>
            <a:r>
              <a:rPr lang="en-US" dirty="0" err="1"/>
              <a:t>Chrismas</a:t>
            </a:r>
            <a:r>
              <a:rPr lang="en-US" dirty="0"/>
              <a:t> in this example)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47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DDD0-890A-204B-A9E5-5A13A49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Alternative: Use a dictionary or thesaurus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2EBF-7C1A-E944-A76A-FED23ED53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using a dictionary or thesaurus, all words in your corpus are collapsed into a particular lemma </a:t>
            </a:r>
          </a:p>
          <a:p>
            <a:r>
              <a:rPr lang="en-US" dirty="0"/>
              <a:t>This may be useful for </a:t>
            </a:r>
            <a:r>
              <a:rPr lang="en-US" dirty="0" err="1"/>
              <a:t>hyponymous</a:t>
            </a:r>
            <a:r>
              <a:rPr lang="en-US" dirty="0"/>
              <a:t> relations (France, Spain, US = county) or when a particular word field identifies a concept reliably (see </a:t>
            </a:r>
            <a:r>
              <a:rPr lang="en-US" dirty="0" err="1"/>
              <a:t>Chrismas</a:t>
            </a:r>
            <a:r>
              <a:rPr lang="en-US" dirty="0"/>
              <a:t> in this example)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AF2CCD-D454-CA44-95BA-3C68D825E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162" y="2592555"/>
            <a:ext cx="5267838" cy="265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89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C198-9CC1-CE43-A2A9-3C341CFBD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 of the topic number for optimal model fit</a:t>
            </a:r>
          </a:p>
        </p:txBody>
      </p:sp>
    </p:spTree>
    <p:extLst>
      <p:ext uri="{BB962C8B-B14F-4D97-AF65-F5344CB8AC3E}">
        <p14:creationId xmlns:p14="http://schemas.microsoft.com/office/powerpoint/2010/main" val="4083544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DDD0-890A-204B-A9E5-5A13A49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optimal k for a given topic model?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2EBF-7C1A-E944-A76A-FED23ED53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 definitive single answer, as topics in topic modeling are generative </a:t>
            </a:r>
          </a:p>
          <a:p>
            <a:r>
              <a:rPr lang="en-US" dirty="0"/>
              <a:t>More topics = fine-grained analysis </a:t>
            </a:r>
          </a:p>
          <a:p>
            <a:r>
              <a:rPr lang="en-US" dirty="0"/>
              <a:t>Pro: able to capture ”blips” in the data, such as a particular event in social media corpus </a:t>
            </a:r>
          </a:p>
          <a:p>
            <a:r>
              <a:rPr lang="en-US" dirty="0"/>
              <a:t>Con: lack of focus </a:t>
            </a:r>
          </a:p>
          <a:p>
            <a:r>
              <a:rPr lang="en-US" dirty="0"/>
              <a:t>Con: topics tend to be redundant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E784-EC7B-EC4A-A519-D7D4D906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33DB5-E8AB-3F43-8151-3EAA6636A4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4: </a:t>
            </a:r>
          </a:p>
          <a:p>
            <a:pPr lvl="1"/>
            <a:r>
              <a:rPr lang="en-US" dirty="0"/>
              <a:t>Jason </a:t>
            </a:r>
          </a:p>
          <a:p>
            <a:pPr lvl="1"/>
            <a:r>
              <a:rPr lang="en-US" dirty="0"/>
              <a:t>Alexander </a:t>
            </a:r>
          </a:p>
          <a:p>
            <a:r>
              <a:rPr lang="en-US" dirty="0"/>
              <a:t>May 11: </a:t>
            </a:r>
          </a:p>
          <a:p>
            <a:pPr lvl="1"/>
            <a:r>
              <a:rPr lang="en-US" dirty="0"/>
              <a:t>Kana </a:t>
            </a:r>
            <a:r>
              <a:rPr lang="en-US" dirty="0" err="1"/>
              <a:t>Tateishi</a:t>
            </a:r>
            <a:r>
              <a:rPr lang="en-US" dirty="0"/>
              <a:t>, Anna Lui, Joshua </a:t>
            </a:r>
            <a:r>
              <a:rPr lang="en-US" dirty="0" err="1"/>
              <a:t>Demonteverde</a:t>
            </a:r>
            <a:endParaRPr lang="en-US" dirty="0"/>
          </a:p>
          <a:p>
            <a:pPr lvl="1"/>
            <a:r>
              <a:rPr lang="en-US" dirty="0" err="1"/>
              <a:t>Cynda</a:t>
            </a:r>
            <a:r>
              <a:rPr lang="en-US" dirty="0"/>
              <a:t> Whitehall, </a:t>
            </a:r>
            <a:r>
              <a:rPr lang="en-US" dirty="0" err="1"/>
              <a:t>Damayra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Hazal</a:t>
            </a:r>
            <a:r>
              <a:rPr lang="en-US" dirty="0"/>
              <a:t> </a:t>
            </a:r>
            <a:r>
              <a:rPr lang="en-US" dirty="0" err="1"/>
              <a:t>Gursoy</a:t>
            </a:r>
            <a:r>
              <a:rPr lang="en-US" dirty="0"/>
              <a:t>, </a:t>
            </a:r>
            <a:r>
              <a:rPr lang="en-US" dirty="0" err="1"/>
              <a:t>Madelyne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Katherine </a:t>
            </a:r>
            <a:r>
              <a:rPr lang="en-US" dirty="0" err="1"/>
              <a:t>Liranzo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75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DDD0-890A-204B-A9E5-5A13A49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optimal k for a given topic model?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2EBF-7C1A-E944-A76A-FED23ED53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Fewer topics = coarse analysis </a:t>
            </a:r>
          </a:p>
          <a:p>
            <a:r>
              <a:rPr lang="en-US" dirty="0"/>
              <a:t>Pro: able to capture ”broad strokes,” such as recurring themes in a news corpus </a:t>
            </a:r>
          </a:p>
          <a:p>
            <a:r>
              <a:rPr lang="en-US" dirty="0"/>
              <a:t>Con: lack of detail </a:t>
            </a:r>
          </a:p>
          <a:p>
            <a:r>
              <a:rPr lang="en-US" dirty="0"/>
              <a:t>Con: lack of nuance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70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DDD0-890A-204B-A9E5-5A13A49D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5925"/>
            <a:ext cx="9144000" cy="831300"/>
          </a:xfrm>
        </p:spPr>
        <p:txBody>
          <a:bodyPr/>
          <a:lstStyle/>
          <a:p>
            <a:r>
              <a:rPr lang="en-US" dirty="0"/>
              <a:t>Assessing similarity by clustering/metric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2EBF-7C1A-E944-A76A-FED23ED53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D7D239-743B-1448-A6AB-B840E7AB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225"/>
            <a:ext cx="9144000" cy="414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79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BDDD0-890A-204B-A9E5-5A13A49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for picking optimal k in </a:t>
            </a:r>
            <a:r>
              <a:rPr lang="en-US" dirty="0" err="1"/>
              <a:t>LDAtuning</a:t>
            </a:r>
            <a:r>
              <a:rPr lang="en-US" dirty="0"/>
              <a:t> in 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22EBF-7C1A-E944-A76A-FED23ED53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Package</a:t>
            </a:r>
            <a:r>
              <a:rPr lang="en-US" i="1" dirty="0"/>
              <a:t> </a:t>
            </a:r>
            <a:r>
              <a:rPr lang="en-US" i="1" dirty="0" err="1"/>
              <a:t>ldatuning</a:t>
            </a:r>
            <a:r>
              <a:rPr lang="en-US" i="1" dirty="0"/>
              <a:t> </a:t>
            </a:r>
            <a:r>
              <a:rPr lang="en-US" dirty="0"/>
              <a:t>for R </a:t>
            </a:r>
          </a:p>
          <a:p>
            <a:r>
              <a:rPr lang="en-US" dirty="0"/>
              <a:t>Compatible with popular</a:t>
            </a:r>
            <a:r>
              <a:rPr lang="en-US" i="1" dirty="0"/>
              <a:t> </a:t>
            </a:r>
            <a:r>
              <a:rPr lang="en-US" i="1" dirty="0" err="1"/>
              <a:t>topicmodels</a:t>
            </a:r>
            <a:r>
              <a:rPr lang="en-US" i="1" dirty="0"/>
              <a:t> </a:t>
            </a:r>
            <a:r>
              <a:rPr lang="en-US" dirty="0"/>
              <a:t>package </a:t>
            </a:r>
          </a:p>
          <a:p>
            <a:r>
              <a:rPr lang="en-US" dirty="0"/>
              <a:t>Implements four different metrics for determining optimal k, papers describing metrics are conveniently provided with the package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83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D20EE-9BF2-3742-9402-9D9F96CD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35BBAE-2D45-9348-A0D7-EE138865D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2E046AE-6BD4-7940-ABC1-C3D421BE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8" r="1431"/>
          <a:stretch/>
        </p:blipFill>
        <p:spPr>
          <a:xfrm>
            <a:off x="1854200" y="427704"/>
            <a:ext cx="5357761" cy="43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88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2458-714E-8A48-AF37-B54CE0FA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Heristics</a:t>
            </a:r>
            <a:r>
              <a:rPr lang="en-US" dirty="0"/>
              <a:t> for picking optimal k in STM in 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2B6DC-866A-8E4A-8A81-88899DBEC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Another set of metrics is provided with the STM package </a:t>
            </a:r>
          </a:p>
          <a:p>
            <a:pPr>
              <a:buAutoNum type="arabicPeriod"/>
            </a:pPr>
            <a:r>
              <a:rPr lang="en-US" dirty="0"/>
              <a:t>Held out likelihood (Wallach et al. 2009) </a:t>
            </a:r>
          </a:p>
          <a:p>
            <a:pPr>
              <a:buAutoNum type="arabicPeriod"/>
            </a:pPr>
            <a:r>
              <a:rPr lang="en-US" dirty="0"/>
              <a:t>Residual analysis (</a:t>
            </a:r>
            <a:r>
              <a:rPr lang="en-US" dirty="0" err="1"/>
              <a:t>Taddy</a:t>
            </a:r>
            <a:r>
              <a:rPr lang="en-US" dirty="0"/>
              <a:t> 2012) </a:t>
            </a:r>
          </a:p>
          <a:p>
            <a:pPr>
              <a:buAutoNum type="arabicPeriod"/>
            </a:pPr>
            <a:r>
              <a:rPr lang="en-US" dirty="0"/>
              <a:t>Semantic coherence (</a:t>
            </a:r>
            <a:r>
              <a:rPr lang="en-US" dirty="0" err="1"/>
              <a:t>Mimno</a:t>
            </a:r>
            <a:r>
              <a:rPr lang="en-US" dirty="0"/>
              <a:t> et al. 2011) </a:t>
            </a:r>
          </a:p>
          <a:p>
            <a:pPr>
              <a:buAutoNum type="arabicPeriod"/>
            </a:pPr>
            <a:r>
              <a:rPr lang="en-US" dirty="0"/>
              <a:t>Lower bound convergence (Roberts et al. 2016) </a:t>
            </a:r>
          </a:p>
          <a:p>
            <a:pPr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18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196AC86-4699-5C47-A19C-0B7BB8947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520700"/>
            <a:ext cx="5715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16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4EB38-B6C0-8045-BE06-D88F00D3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optimal k for a given topic model?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50F90-9AFC-0D4B-8BBD-910BE9EB5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47225"/>
            <a:ext cx="8520600" cy="3354000"/>
          </a:xfrm>
        </p:spPr>
        <p:txBody>
          <a:bodyPr/>
          <a:lstStyle/>
          <a:p>
            <a:r>
              <a:rPr lang="en-US" dirty="0"/>
              <a:t>There is no single correct answer to the question of how many topics to model for a given collection </a:t>
            </a:r>
          </a:p>
          <a:p>
            <a:r>
              <a:rPr lang="en-US" dirty="0"/>
              <a:t>Left and right plateaus in the metric distributions seem favorable choices (left = coarse analysis, right = fine-grained analysis) </a:t>
            </a:r>
          </a:p>
          <a:p>
            <a:r>
              <a:rPr lang="en-US" dirty="0"/>
              <a:t>Further alternatives: </a:t>
            </a:r>
          </a:p>
          <a:p>
            <a:pPr lvl="1"/>
            <a:r>
              <a:rPr lang="en-US" dirty="0"/>
              <a:t>Model a large number of topics but discard some as junk </a:t>
            </a:r>
          </a:p>
          <a:p>
            <a:pPr lvl="1"/>
            <a:r>
              <a:rPr lang="en-US" dirty="0"/>
              <a:t>Distinguish between topics and issues/themes, the latter of which are collections of topics </a:t>
            </a:r>
          </a:p>
          <a:p>
            <a:pPr lvl="1"/>
            <a:r>
              <a:rPr lang="en-US" dirty="0"/>
              <a:t>Let humans judge the validity of the topics </a:t>
            </a:r>
          </a:p>
        </p:txBody>
      </p:sp>
    </p:spTree>
    <p:extLst>
      <p:ext uri="{BB962C8B-B14F-4D97-AF65-F5344CB8AC3E}">
        <p14:creationId xmlns:p14="http://schemas.microsoft.com/office/powerpoint/2010/main" val="3312817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8E4B2-E7B4-F24B-B50B-A7C933C7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Structural Topic Models</a:t>
            </a:r>
          </a:p>
        </p:txBody>
      </p:sp>
    </p:spTree>
    <p:extLst>
      <p:ext uri="{BB962C8B-B14F-4D97-AF65-F5344CB8AC3E}">
        <p14:creationId xmlns:p14="http://schemas.microsoft.com/office/powerpoint/2010/main" val="3856882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F4E1F5-0779-4B41-9BDD-BAC14457A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73"/>
            <a:ext cx="9144000" cy="503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15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57BAE6-E4B8-1A4C-9B08-C2151E14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7" y="0"/>
            <a:ext cx="90454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06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1239-A4AB-694D-9645-D3CABD58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47BA2-2B33-3D42-8AE5-D7E474677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1: Presenters send me a link before the beginning of the class (latest 5PM on Monday, May 4/ May 11), if you use Screen-o-Matic. Otherwise, you and your team will present live on Zoom </a:t>
            </a:r>
          </a:p>
          <a:p>
            <a:r>
              <a:rPr lang="en-US" dirty="0"/>
              <a:t>Step 2: Class will watch the video, or presentation together, and ask  questions on the shared Google Doc (</a:t>
            </a:r>
          </a:p>
          <a:p>
            <a:r>
              <a:rPr lang="en-US" dirty="0"/>
              <a:t>Step 3: Author(s) lead the Q&amp;A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855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BFDF33-7F29-984E-85DC-148AC0DD0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39"/>
            <a:ext cx="9144000" cy="500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8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24865-EDE8-B547-BC2D-62736857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1" y="0"/>
            <a:ext cx="90382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41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116B54A-A8FF-9E4B-941D-8EE4048A2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07"/>
            <a:ext cx="9144000" cy="50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9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7898-21D8-6D43-B723-08540400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Q&amp;A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5B41C-0D5C-6B42-99A9-7C5F36E3A2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https://docs.google.com/document/d/1Vlk6W1QffAuULjf-KofRcDfu9g_QlTtZheCY8qkXoj4/edit?usp=sharing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1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AA499-BEB2-AA4E-ABFA-4AF4987B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CF6D9-E3AF-624B-9DFE-831FBE57B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8F60-B67D-C941-93B6-C7D91DA08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Constructive questions to ask author(s)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D5105-921E-B345-9D72-C91F8A9AF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sz="2000" dirty="0"/>
              <a:t>Data: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800" dirty="0"/>
              <a:t>where do they get the data?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1800" dirty="0"/>
              <a:t>how they clean it ? </a:t>
            </a:r>
          </a:p>
          <a:p>
            <a:pPr>
              <a:lnSpc>
                <a:spcPts val="2400"/>
              </a:lnSpc>
            </a:pPr>
            <a:r>
              <a:rPr lang="en-US" sz="2000" dirty="0"/>
              <a:t>Analysis: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2000" dirty="0"/>
              <a:t>What types of analysis do they conduct? </a:t>
            </a:r>
          </a:p>
          <a:p>
            <a:pPr lvl="1">
              <a:lnSpc>
                <a:spcPts val="2400"/>
              </a:lnSpc>
              <a:spcBef>
                <a:spcPts val="0"/>
              </a:spcBef>
            </a:pPr>
            <a:r>
              <a:rPr lang="en-US" sz="2000" dirty="0"/>
              <a:t>What kinds of R packages do they use?  </a:t>
            </a:r>
          </a:p>
          <a:p>
            <a:pPr>
              <a:lnSpc>
                <a:spcPts val="2400"/>
              </a:lnSpc>
            </a:pPr>
            <a:r>
              <a:rPr lang="en-US" sz="2000" dirty="0"/>
              <a:t>Substantive questions about the research questions </a:t>
            </a:r>
          </a:p>
          <a:p>
            <a:pPr>
              <a:lnSpc>
                <a:spcPts val="2400"/>
              </a:lnSpc>
            </a:pPr>
            <a:r>
              <a:rPr lang="en-US" sz="2000" dirty="0"/>
              <a:t>Implications of the research </a:t>
            </a:r>
          </a:p>
        </p:txBody>
      </p:sp>
    </p:spTree>
    <p:extLst>
      <p:ext uri="{BB962C8B-B14F-4D97-AF65-F5344CB8AC3E}">
        <p14:creationId xmlns:p14="http://schemas.microsoft.com/office/powerpoint/2010/main" val="1316814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44531-B3FC-6346-A29F-85A1C555F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Topic Modeling</a:t>
            </a:r>
          </a:p>
        </p:txBody>
      </p:sp>
    </p:spTree>
    <p:extLst>
      <p:ext uri="{BB962C8B-B14F-4D97-AF65-F5344CB8AC3E}">
        <p14:creationId xmlns:p14="http://schemas.microsoft.com/office/powerpoint/2010/main" val="294608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Topic Modeling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Pre-processing and feature selection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Structural Topic Modeling and Parameter Tuning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Model Validation 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 dirty="0"/>
              <a:t>Estimating and interpreting STM prevalence and content effects </a:t>
            </a:r>
            <a:endParaRPr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1336</Words>
  <Application>Microsoft Macintosh PowerPoint</Application>
  <PresentationFormat>On-screen Show (16:9)</PresentationFormat>
  <Paragraphs>146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Economica</vt:lpstr>
      <vt:lpstr>Open Sans</vt:lpstr>
      <vt:lpstr>Cambria Math</vt:lpstr>
      <vt:lpstr>Arial</vt:lpstr>
      <vt:lpstr>Luxe</vt:lpstr>
      <vt:lpstr>Data Mining – W11</vt:lpstr>
      <vt:lpstr>Announcement </vt:lpstr>
      <vt:lpstr>Presentation Results </vt:lpstr>
      <vt:lpstr>How it works? </vt:lpstr>
      <vt:lpstr>Link to Q&amp;A </vt:lpstr>
      <vt:lpstr>Questions? </vt:lpstr>
      <vt:lpstr>Constructive questions to ask author(s) </vt:lpstr>
      <vt:lpstr>Structural Topic Modeling</vt:lpstr>
      <vt:lpstr>Content </vt:lpstr>
      <vt:lpstr>Code and Data </vt:lpstr>
      <vt:lpstr>Sentiment Analysis</vt:lpstr>
      <vt:lpstr>Theoretical Background: How do topic models work? </vt:lpstr>
      <vt:lpstr>Latent Dirichlet Allocation </vt:lpstr>
      <vt:lpstr>Topics: generation vs. Inference </vt:lpstr>
      <vt:lpstr>PowerPoint Presentation</vt:lpstr>
      <vt:lpstr>PowerPoint Presentation</vt:lpstr>
      <vt:lpstr>Learning an LDA topic model </vt:lpstr>
      <vt:lpstr>Example </vt:lpstr>
      <vt:lpstr>From text to features: preprocessing, tokens, n-grams</vt:lpstr>
      <vt:lpstr> From Text to Features </vt:lpstr>
      <vt:lpstr>Preprocessing your data </vt:lpstr>
      <vt:lpstr>Why remove stopwords? </vt:lpstr>
      <vt:lpstr>Determining what goes onto your stop word list </vt:lpstr>
      <vt:lpstr>Caveats of manual lists </vt:lpstr>
      <vt:lpstr>TF-IDF </vt:lpstr>
      <vt:lpstr>Alternative: Use a dictionary or thesaurus </vt:lpstr>
      <vt:lpstr>Alternative: Use a dictionary or thesaurus </vt:lpstr>
      <vt:lpstr>Tuning of the topic number for optimal model fit</vt:lpstr>
      <vt:lpstr>What is the optimal k for a given topic model? </vt:lpstr>
      <vt:lpstr>What is the optimal k for a given topic model? </vt:lpstr>
      <vt:lpstr>Assessing similarity by clustering/metric comparison</vt:lpstr>
      <vt:lpstr>Heuristics for picking optimal k in LDAtuning in R </vt:lpstr>
      <vt:lpstr>PowerPoint Presentation</vt:lpstr>
      <vt:lpstr>Heristics for picking optimal k in STM in R </vt:lpstr>
      <vt:lpstr>PowerPoint Presentation</vt:lpstr>
      <vt:lpstr>What is the optimal k for a given topic model? </vt:lpstr>
      <vt:lpstr>Introduction to Structural Topic Models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- W9</dc:title>
  <cp:lastModifiedBy>Nga Than</cp:lastModifiedBy>
  <cp:revision>29</cp:revision>
  <dcterms:modified xsi:type="dcterms:W3CDTF">2020-04-27T21:09:45Z</dcterms:modified>
</cp:coreProperties>
</file>